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</p:sldMasterIdLst>
  <p:notesMasterIdLst>
    <p:notesMasterId r:id="rId53"/>
  </p:notesMasterIdLst>
  <p:sldIdLst>
    <p:sldId id="256" r:id="rId4"/>
    <p:sldId id="257" r:id="rId5"/>
    <p:sldId id="258" r:id="rId6"/>
    <p:sldId id="259" r:id="rId7"/>
    <p:sldId id="260" r:id="rId8"/>
    <p:sldId id="295" r:id="rId9"/>
    <p:sldId id="297" r:id="rId10"/>
    <p:sldId id="296" r:id="rId11"/>
    <p:sldId id="261" r:id="rId12"/>
    <p:sldId id="262" r:id="rId13"/>
    <p:sldId id="288" r:id="rId14"/>
    <p:sldId id="298" r:id="rId15"/>
    <p:sldId id="289" r:id="rId16"/>
    <p:sldId id="299" r:id="rId17"/>
    <p:sldId id="300" r:id="rId18"/>
    <p:sldId id="283" r:id="rId19"/>
    <p:sldId id="303" r:id="rId20"/>
    <p:sldId id="284" r:id="rId21"/>
    <p:sldId id="290" r:id="rId22"/>
    <p:sldId id="304" r:id="rId23"/>
    <p:sldId id="285" r:id="rId24"/>
    <p:sldId id="286" r:id="rId25"/>
    <p:sldId id="291" r:id="rId26"/>
    <p:sldId id="293" r:id="rId27"/>
    <p:sldId id="292" r:id="rId28"/>
    <p:sldId id="287" r:id="rId29"/>
    <p:sldId id="263" r:id="rId30"/>
    <p:sldId id="264" r:id="rId31"/>
    <p:sldId id="305" r:id="rId32"/>
    <p:sldId id="265" r:id="rId33"/>
    <p:sldId id="266" r:id="rId34"/>
    <p:sldId id="267" r:id="rId35"/>
    <p:sldId id="268" r:id="rId36"/>
    <p:sldId id="294" r:id="rId37"/>
    <p:sldId id="269" r:id="rId38"/>
    <p:sldId id="270" r:id="rId39"/>
    <p:sldId id="271" r:id="rId40"/>
    <p:sldId id="272" r:id="rId41"/>
    <p:sldId id="282" r:id="rId42"/>
    <p:sldId id="274" r:id="rId43"/>
    <p:sldId id="275" r:id="rId44"/>
    <p:sldId id="276" r:id="rId45"/>
    <p:sldId id="277" r:id="rId46"/>
    <p:sldId id="301" r:id="rId47"/>
    <p:sldId id="302" r:id="rId48"/>
    <p:sldId id="278" r:id="rId49"/>
    <p:sldId id="279" r:id="rId50"/>
    <p:sldId id="280" r:id="rId51"/>
    <p:sldId id="281" r:id="rId52"/>
  </p:sldIdLst>
  <p:sldSz cx="9144000" cy="5145088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6" y="47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3862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09550" algn="r" eaLnBrk="1" hangingPunct="1"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sldImg"/>
          </p:nvPr>
        </p:nvSpPr>
        <p:spPr bwMode="auto">
          <a:xfrm>
            <a:off x="381000" y="685800"/>
            <a:ext cx="6088063" cy="342106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5" name="Rectangle 9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9550" algn="r" eaLnBrk="1" hangingPunct="1"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 smtClean="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fld id="{D9CA94EA-C022-476D-9C28-0052FDA773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AFA5589F-D274-48BB-AB69-E6968D94184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3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26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290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12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714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012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0610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1819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092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20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8BC2169C-155F-4ADE-BF6B-90BD6DA76470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26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711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73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944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078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12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75578467-834E-40D5-A25C-394DB57DD5A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483882C-EC67-48EE-B6F6-311A3189245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483882C-EC67-48EE-B6F6-311A3189245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551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FFBB9FF-38D8-4F70-8F84-595B66ED792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6D53FE4-440D-4A3A-B34D-4B11C30E8F5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04871D7-C8C0-4265-860D-4BC20F341D8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3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96200DE-4B5A-4E73-9F91-E03C48F03CD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DE7E8925-E013-4880-A7DD-8311EC4C1E1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DE7E8925-E013-4880-A7DD-8311EC4C1E1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043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7C68F906-9C81-434F-A32E-DDB37B34EA7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4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F8888D4D-7E5F-4255-935A-09C83CC02ED3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1D2E389-E8A0-418F-9589-3EBE0A8D802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3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9CB87070-F7B8-4BE7-8F6D-162C085DCC4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7B50C82-CDCF-49BF-BA1C-DB8E2ED0EA3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4687E467-EC45-456D-8F12-DF4D140AE889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3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244C2A1-8C9F-49EB-A7F8-FAE0DDFA194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76F0618-4F77-45AE-84CC-9323D063C882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3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E098E5BF-7574-4AE6-BF32-E114F4A44CBB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7B50C82-CDCF-49BF-BA1C-DB8E2ED0EA3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801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7B50C82-CDCF-49BF-BA1C-DB8E2ED0EA3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123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06B8CDAE-EBDE-43B3-B54E-12B84CFA0A7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7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E52EAED-0CA1-4F73-821E-E455636D442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F009E6A-2C33-4A04-BBE4-3923FA5D29F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3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8117322-C211-41A7-B50C-D3E86F2F649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8117322-C211-41A7-B50C-D3E86F2F649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62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8117322-C211-41A7-B50C-D3E86F2F649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903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8117322-C211-41A7-B50C-D3E86F2F649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7855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FB0DFE5A-AD4A-4747-82D9-BB777BB4FFB2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ADDD6-2C8C-4C05-8980-EDF4C659D535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D12AF-5AE4-4A5B-91A6-C0D571A46F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08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37966-D111-461E-AB5B-78BB1A3D94D6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6E4A0-D58A-44E3-A928-A34B9B7F73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1B0C3-7377-4EE5-A15B-325464F848F7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E16C19-EE60-413C-A716-804A82C76E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104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578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5746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566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5895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25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446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944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258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5FCD3-28B5-42BE-8ED4-EE3D703B7658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FD950-6F49-4C49-B0C9-B315C4F17D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9176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2762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091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072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3761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7263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220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7036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0309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338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00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10080-FCE7-45F4-AA75-73FF70C00343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4EC49-D7BE-4439-8966-8EFD85183E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456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006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190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41953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5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E03D3-1661-4FFE-B205-E66A0F0A558F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18F74-F36D-4CDE-BB80-8B61988BE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22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57890-BF8A-41D1-AB49-4277631DEE87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788CF-487F-4ED3-ACFF-F7322C20C9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52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58B7C-C6D7-49C8-97E6-9CE42ADFE374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F29EFD-205C-412F-B1F8-0A30177F59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641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8E323-6E6C-42E7-98BD-3AFE36EC45CF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7FE5F-F0A8-4901-8271-7A5C3EFB89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06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DFAC9-2DD4-4272-B7A3-262FA66B1E8C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6629B-A1E6-4A07-A735-0784FA49D7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31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41EEE-DD43-432A-9121-7768D80C655C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F06D9-619B-41C4-A9E7-D3E94A61F9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20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238125"/>
            <a:ext cx="16891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57200" y="4767263"/>
            <a:ext cx="2125663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8AA4CB4-E97C-4D7F-96E9-BE774BAB387C}" type="datetime1">
              <a:rPr lang="en-US" altLang="en-US"/>
              <a:pPr>
                <a:defRPr/>
              </a:pPr>
              <a:t>12/21/2016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4767263"/>
            <a:ext cx="2125663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BAC3EBA-01B6-4F20-B335-F1F8242A7F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238125"/>
            <a:ext cx="16891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griswald.brooks\Documents\ms_thesis\presentation\videos\Nao_Robot_with_GODZILA_navigation_and_path_Open_area.mp4" TargetMode="External"/><Relationship Id="rId1" Type="http://schemas.microsoft.com/office/2007/relationships/media" Target="file:///C:\Users\griswald.brooks\Documents\ms_thesis\presentation\videos\Nao_Robot_with_GODZILA_navigation_and_path_Open_area.mp4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griswald.brooks\Documents\ms_thesis\presentation\videos\Nao_Robot_with_GODZILA_navigation_and_path_Narrow_opening.mp4" TargetMode="External"/><Relationship Id="rId1" Type="http://schemas.microsoft.com/office/2007/relationships/media" Target="file:///C:\Users\griswald.brooks\Documents\ms_thesis\presentation\videos\Nao_Robot_with_GODZILA_navigation_and_path_Narrow_opening.mp4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griswald.brooks\Documents\ms_thesis\presentation\videos\Nao_Robot_with_GODZILA_navigation_and_path_Square_area.mp4" TargetMode="External"/><Relationship Id="rId1" Type="http://schemas.microsoft.com/office/2007/relationships/media" Target="file:///C:\Users\griswald.brooks\Documents\ms_thesis\presentation\videos\Nao_Robot_with_GODZILA_navigation_and_path_Square_area.mp4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griswald.brooks\Documents\ms_thesis\presentation\videos\Nao_Robot_executing_Projected_Profile_crawl_gait.mp4" TargetMode="External"/><Relationship Id="rId1" Type="http://schemas.microsoft.com/office/2007/relationships/media" Target="file:///C:\Users\griswald.brooks\Documents\ms_thesis\presentation\videos\Nao_Robot_executing_Projected_Profile_crawl_gait.mp4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file:///C:\Users\griswald.brooks\Documents\ms_thesis\presentation\videos\nomppGaited1.mp4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griswald.brooks\Documents\ms_thesis\presentation\videos\crawl_under_desk1.mp4" TargetMode="External"/><Relationship Id="rId1" Type="http://schemas.microsoft.com/office/2007/relationships/media" Target="file:///C:\Users\griswald.brooks\Documents\ms_thesis\presentation\videos\crawl_under_desk1.mp4" TargetMode="Externa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file:///C:\Users\griswald.brooks\Documents\ms_thesis\presentation\videos\square_area_end1.mp4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-79375"/>
            <a:ext cx="6788150" cy="522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-12700" y="-92075"/>
            <a:ext cx="4310063" cy="5303838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dist="23040" dir="5400000" algn="ctr" rotWithShape="0">
              <a:srgbClr val="808080">
                <a:alpha val="3503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227013" y="1279525"/>
            <a:ext cx="3797300" cy="181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Projected Profile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Humanoid Crawl Gait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And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Lidar Based Navigation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Using GODZILA</a:t>
            </a:r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227013" y="3222625"/>
            <a:ext cx="2816225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Griswald Brooks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Advisor: Dr. Farshad Khorrami</a:t>
            </a:r>
            <a:br>
              <a:rPr lang="en-US" altLang="en-US" sz="1000">
                <a:solidFill>
                  <a:srgbClr val="FFFFFF"/>
                </a:solidFill>
              </a:rPr>
            </a:br>
            <a:endParaRPr lang="en-US" altLang="en-US" sz="1000">
              <a:solidFill>
                <a:srgbClr val="FFFFFF"/>
              </a:solidFill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12/22/2016</a:t>
            </a:r>
          </a:p>
        </p:txBody>
      </p:sp>
      <p:pic>
        <p:nvPicPr>
          <p:cNvPr id="410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896938"/>
            <a:ext cx="17621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3" y="695325"/>
            <a:ext cx="2941637" cy="441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Aldebaran Robotics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25 DoF humanoid, 58 cm, 4.3 kg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Atom processor, cameras, sonars, IMU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Laterally symmetric, no back joint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734219"/>
            <a:ext cx="3861473" cy="4410869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Lidar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0895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13531" b="3727"/>
          <a:stretch/>
        </p:blipFill>
        <p:spPr>
          <a:xfrm>
            <a:off x="4800600" y="763014"/>
            <a:ext cx="4343400" cy="4382074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Lidar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2809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" r="9873" b="10012"/>
          <a:stretch/>
        </p:blipFill>
        <p:spPr>
          <a:xfrm flipH="1">
            <a:off x="5549921" y="716280"/>
            <a:ext cx="3594079" cy="4428808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Mount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13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835439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0" r="35070"/>
          <a:stretch/>
        </p:blipFill>
        <p:spPr>
          <a:xfrm>
            <a:off x="6629400" y="743744"/>
            <a:ext cx="2514600" cy="4401343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Mount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8167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2317"/>
          <a:stretch/>
        </p:blipFill>
        <p:spPr>
          <a:xfrm>
            <a:off x="5105400" y="743744"/>
            <a:ext cx="4038600" cy="4401344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Mount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Nao Platform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561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GODZILA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Navigation</a:t>
            </a:r>
          </a:p>
          <a:p>
            <a:pPr eaLnBrk="1" hangingPunct="1">
              <a:buClrTx/>
              <a:buFontTx/>
              <a:buNone/>
            </a:pPr>
            <a:endParaRPr lang="en-US" altLang="en-US" sz="1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5" r="28830"/>
          <a:stretch/>
        </p:blipFill>
        <p:spPr>
          <a:xfrm rot="5400000">
            <a:off x="-355875" y="355874"/>
            <a:ext cx="5239544" cy="45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1" y="228600"/>
            <a:ext cx="6478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Potential Fields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515937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Potential Field intro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44654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1" y="228600"/>
            <a:ext cx="6478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Potential Fields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979"/>
            <a:ext cx="9144000" cy="33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4422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1" y="228600"/>
            <a:ext cx="6478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Potential Fields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515937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Potential Field equations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09376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Presentation Outline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988" y="-15875"/>
            <a:ext cx="4699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Intro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10185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0" y="228600"/>
            <a:ext cx="6478589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Parameters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" y="718368"/>
            <a:ext cx="9144000" cy="27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9835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Components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17683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Formulation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17516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with_GODZILA_navigation_and_path_Open_ar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643" r="2490"/>
          <a:stretch/>
        </p:blipFill>
        <p:spPr>
          <a:xfrm>
            <a:off x="-7620" y="715477"/>
            <a:ext cx="9144000" cy="4429611"/>
          </a:xfrm>
          <a:prstGeom prst="rect">
            <a:avLst/>
          </a:prstGeom>
        </p:spPr>
      </p:pic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5410201" y="228600"/>
            <a:ext cx="35067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Open Area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/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24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9490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with_GODZILA_navigation_and_path_Narrow_ope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643" r="2491"/>
          <a:stretch/>
        </p:blipFill>
        <p:spPr>
          <a:xfrm>
            <a:off x="0" y="715477"/>
            <a:ext cx="9144000" cy="4429611"/>
          </a:xfrm>
          <a:prstGeom prst="rect">
            <a:avLst/>
          </a:prstGeom>
        </p:spPr>
      </p:pic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4953001" y="228600"/>
            <a:ext cx="39639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Narrow Opening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/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25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462244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with_GODZILA_navigation_and_path_Square_ar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5421" r="1638"/>
          <a:stretch/>
        </p:blipFill>
        <p:spPr>
          <a:xfrm>
            <a:off x="0" y="712726"/>
            <a:ext cx="9144000" cy="4426056"/>
          </a:xfrm>
          <a:prstGeom prst="rect">
            <a:avLst/>
          </a:prstGeom>
        </p:spPr>
      </p:pic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5486401" y="228600"/>
            <a:ext cx="3430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Square Area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/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26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259761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Projected Profile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Gait</a:t>
            </a:r>
          </a:p>
          <a:p>
            <a:pPr eaLnBrk="1" hangingPunct="1">
              <a:buClrTx/>
              <a:buFontTx/>
              <a:buNone/>
            </a:pPr>
            <a:endParaRPr lang="en-US" altLang="en-US" sz="1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-15875"/>
            <a:ext cx="457041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29733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0713" indent="-1635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Projected Profile</a:t>
            </a:r>
          </a:p>
          <a:p>
            <a:pPr lvl="1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Sagittal Plane </a:t>
            </a:r>
            <a:b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Projection</a:t>
            </a:r>
          </a:p>
          <a:p>
            <a:pPr lvl="1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25 </a:t>
            </a:r>
            <a:r>
              <a:rPr lang="en-US" altLang="en-US" sz="1400" b="1" dirty="0" err="1">
                <a:solidFill>
                  <a:srgbClr val="000000"/>
                </a:solidFill>
                <a:cs typeface="Arial" panose="020B0604020202020204" pitchFamily="34" charset="0"/>
              </a:rPr>
              <a:t>DoF</a:t>
            </a: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 to 6 </a:t>
            </a:r>
            <a:r>
              <a:rPr lang="en-US" altLang="en-US" sz="1400" b="1" dirty="0" err="1">
                <a:solidFill>
                  <a:srgbClr val="000000"/>
                </a:solidFill>
                <a:cs typeface="Arial" panose="020B0604020202020204" pitchFamily="34" charset="0"/>
              </a:rPr>
              <a:t>DoF</a:t>
            </a:r>
            <a:endParaRPr lang="en-US" altLang="en-US" sz="1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Dual Mode</a:t>
            </a:r>
          </a:p>
          <a:p>
            <a:pPr lvl="1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Open Chain</a:t>
            </a:r>
          </a:p>
          <a:p>
            <a:pPr lvl="2">
              <a:spcBef>
                <a:spcPts val="350"/>
              </a:spcBef>
              <a:buFont typeface="Times New Roman" panose="02020603050405020304" pitchFamily="18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Move end effectors</a:t>
            </a:r>
          </a:p>
          <a:p>
            <a:pPr lvl="1">
              <a:spcBef>
                <a:spcPts val="350"/>
              </a:spcBef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Closed Chain</a:t>
            </a:r>
          </a:p>
          <a:p>
            <a:pPr lvl="2">
              <a:spcBef>
                <a:spcPts val="350"/>
              </a:spcBef>
              <a:buFont typeface="Times New Roman" panose="02020603050405020304" pitchFamily="18" charset="0"/>
              <a:buChar char="•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Move </a:t>
            </a:r>
            <a:r>
              <a:rPr lang="en-US" altLang="en-US" sz="1400" b="1" dirty="0" err="1">
                <a:solidFill>
                  <a:srgbClr val="000000"/>
                </a:solidFill>
                <a:cs typeface="Arial" panose="020B0604020202020204" pitchFamily="34" charset="0"/>
              </a:rPr>
              <a:t>CoM</a:t>
            </a:r>
            <a:endParaRPr lang="en-US" altLang="en-US" sz="1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</a:t>
            </a: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CE3CA9CD-DFF7-4F3A-A2AB-1233E0029BE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7641B57-1BE6-4207-8EEB-C87C49DED5D0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r="7505"/>
          <a:stretch/>
        </p:blipFill>
        <p:spPr>
          <a:xfrm>
            <a:off x="1631178" y="708660"/>
            <a:ext cx="7512822" cy="4436427"/>
          </a:xfrm>
          <a:prstGeom prst="rect">
            <a:avLst/>
          </a:prstGeom>
        </p:spPr>
      </p:pic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Projected Profile Gait: Concept</a:t>
            </a: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CE3CA9CD-DFF7-4F3A-A2AB-1233E0029BE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7641B57-1BE6-4207-8EEB-C87C49DED5D0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658144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Open Chain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7917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Closed Chain</a:t>
            </a:r>
          </a:p>
        </p:txBody>
      </p:sp>
    </p:spTree>
    <p:extLst>
      <p:ext uri="{BB962C8B-B14F-4D97-AF65-F5344CB8AC3E}">
        <p14:creationId xmlns:p14="http://schemas.microsoft.com/office/powerpoint/2010/main" val="395595544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38115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Platform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GODZILA Navigation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Projected Profile Gait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Conclusion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Presentation Outline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1BC6380C-9241-4484-B42E-3C3C10F1608C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69D4750-2521-48F5-9F08-52777B98D55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6" b="6488"/>
          <a:stretch/>
        </p:blipFill>
        <p:spPr bwMode="auto">
          <a:xfrm>
            <a:off x="9525" y="713232"/>
            <a:ext cx="9144000" cy="444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458" b="64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Open Chain</a:t>
            </a: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F0AEE76-D54D-403D-BADF-0533DCC3C87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E5B3EBC-64BF-42AB-9097-093A2F91619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5851525" y="822325"/>
            <a:ext cx="36576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Open Chain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Torso on ground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Arms and legs </a:t>
            </a:r>
            <a:b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can be positioned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ADD STICK FIGURES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 flipV="1">
            <a:off x="1371600" y="3106738"/>
            <a:ext cx="639763" cy="55245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 flipV="1">
            <a:off x="1920875" y="3106738"/>
            <a:ext cx="92075" cy="917575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>
            <a:off x="1920875" y="4022725"/>
            <a:ext cx="1006475" cy="1588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10"/>
          <p:cNvSpPr>
            <a:spLocks noChangeShapeType="1"/>
          </p:cNvSpPr>
          <p:nvPr/>
        </p:nvSpPr>
        <p:spPr bwMode="auto">
          <a:xfrm flipH="1">
            <a:off x="2924175" y="3840163"/>
            <a:ext cx="1831975" cy="182562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11"/>
          <p:cNvSpPr>
            <a:spLocks noChangeShapeType="1"/>
          </p:cNvSpPr>
          <p:nvPr/>
        </p:nvSpPr>
        <p:spPr bwMode="auto">
          <a:xfrm flipV="1">
            <a:off x="4664075" y="3838575"/>
            <a:ext cx="92075" cy="55245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1" name="Line 12"/>
          <p:cNvSpPr>
            <a:spLocks noChangeShapeType="1"/>
          </p:cNvSpPr>
          <p:nvPr/>
        </p:nvSpPr>
        <p:spPr bwMode="auto">
          <a:xfrm flipH="1">
            <a:off x="4662488" y="4389438"/>
            <a:ext cx="1374775" cy="1587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 bwMode="auto">
          <a:xfrm>
            <a:off x="1884363" y="3032919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820227" y="3886200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02889" y="391715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619625" y="3741341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548188" y="4275138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8199"/>
          <a:stretch/>
        </p:blipFill>
        <p:spPr bwMode="auto">
          <a:xfrm>
            <a:off x="4763" y="710514"/>
            <a:ext cx="9144000" cy="443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936" b="81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Extension</a:t>
            </a:r>
          </a:p>
        </p:txBody>
      </p:sp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23BB18F2-28E8-4AC3-9EC4-72C8E6FC27D4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B81505E-1AA9-4949-ACA8-116CA1169826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5851525" y="801688"/>
            <a:ext cx="36576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Closed Chain: Extension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>
                <a:solidFill>
                  <a:srgbClr val="000000"/>
                </a:solidFill>
                <a:cs typeface="Arial" panose="020B0604020202020204" pitchFamily="34" charset="0"/>
              </a:rPr>
              <a:t>Arms and legs on ground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>
                <a:solidFill>
                  <a:srgbClr val="000000"/>
                </a:solidFill>
                <a:cs typeface="Arial" panose="020B0604020202020204" pitchFamily="34" charset="0"/>
              </a:rPr>
              <a:t>Torso can be positioned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>
                <a:solidFill>
                  <a:srgbClr val="000000"/>
                </a:solidFill>
                <a:cs typeface="Arial" panose="020B0604020202020204" pitchFamily="34" charset="0"/>
              </a:rPr>
              <a:t>CoM is at initial position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 flipV="1">
            <a:off x="914400" y="3477578"/>
            <a:ext cx="452438" cy="999966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 flipV="1">
            <a:off x="914400" y="3477576"/>
            <a:ext cx="912812" cy="454661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1827213" y="3932237"/>
            <a:ext cx="1027112" cy="52388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2833688" y="3865561"/>
            <a:ext cx="1762124" cy="119063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4571999" y="3865561"/>
            <a:ext cx="887411" cy="565468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410198" y="4370706"/>
            <a:ext cx="1447801" cy="60323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32643" y="3410239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680369" y="380523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683668" y="3848096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457699" y="3763961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22885" y="4304029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8199"/>
          <a:stretch/>
        </p:blipFill>
        <p:spPr bwMode="auto">
          <a:xfrm>
            <a:off x="4763" y="710514"/>
            <a:ext cx="9144000" cy="443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936" b="81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Compression</a:t>
            </a: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E56A6C2F-A52A-475D-A252-11D6D2FA6C2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D34A422-AD42-4962-B0B5-661B77ED5198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31" name="Text Box 6"/>
          <p:cNvSpPr txBox="1">
            <a:spLocks noChangeArrowheads="1"/>
          </p:cNvSpPr>
          <p:nvPr/>
        </p:nvSpPr>
        <p:spPr bwMode="auto">
          <a:xfrm>
            <a:off x="5851525" y="820738"/>
            <a:ext cx="36576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Closed Chain: </a:t>
            </a:r>
            <a:r>
              <a:rPr lang="en-US" altLang="en-US" sz="1800" b="1">
                <a:solidFill>
                  <a:srgbClr val="000000"/>
                </a:solidFill>
                <a:cs typeface="Arial" panose="020B0604020202020204" pitchFamily="34" charset="0"/>
              </a:rPr>
              <a:t>Compression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>
                <a:solidFill>
                  <a:srgbClr val="000000"/>
                </a:solidFill>
                <a:cs typeface="Arial" panose="020B0604020202020204" pitchFamily="34" charset="0"/>
              </a:rPr>
              <a:t>CoM is at final position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447801" y="3486944"/>
            <a:ext cx="247650" cy="114300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 flipV="1">
            <a:off x="1695450" y="3556158"/>
            <a:ext cx="895350" cy="235584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2562225" y="3791744"/>
            <a:ext cx="1095375" cy="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3581399" y="3450353"/>
            <a:ext cx="1791493" cy="341391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5418930" y="3394393"/>
            <a:ext cx="67469" cy="996632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486399" y="4325144"/>
            <a:ext cx="1600199" cy="65881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1579246" y="345495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91899" y="3682843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488451" y="3646964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290501" y="3336052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72099" y="4264025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8199"/>
          <a:stretch/>
        </p:blipFill>
        <p:spPr bwMode="auto">
          <a:xfrm>
            <a:off x="4763" y="710514"/>
            <a:ext cx="9144000" cy="443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936" b="81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Open Chain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506960E7-CED7-4A37-A871-FBDA0FDB7B2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9ECE74A-70A6-4E54-9171-AA30BFAA38F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5943600" y="822325"/>
            <a:ext cx="3038475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Open Chain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Torso on ground</a:t>
            </a:r>
          </a:p>
          <a:p>
            <a:pPr lvl="1" eaLnBrk="1" hangingPunct="1">
              <a:buSzPct val="45000"/>
              <a:buFont typeface="Wingdings" panose="05000000000000000000" pitchFamily="2" charset="2"/>
              <a:buChar char=""/>
            </a:pP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Arms and legs </a:t>
            </a:r>
            <a:b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altLang="en-US" sz="1400" b="1" dirty="0">
                <a:solidFill>
                  <a:srgbClr val="000000"/>
                </a:solidFill>
                <a:cs typeface="Arial" panose="020B0604020202020204" pitchFamily="34" charset="0"/>
              </a:rPr>
              <a:t>can again be positioned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981200" y="3029741"/>
            <a:ext cx="762000" cy="866936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2569205" y="3029743"/>
            <a:ext cx="173994" cy="1058067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2569208" y="4087812"/>
            <a:ext cx="1088391" cy="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3581399" y="3896677"/>
            <a:ext cx="1869916" cy="191135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5410199" y="3867944"/>
            <a:ext cx="41118" cy="68580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410199" y="4248944"/>
            <a:ext cx="1676399" cy="30480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2590800" y="297338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78718" y="3949065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484244" y="3945811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298438" y="3795316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7015" y="4419362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executing_Projected_Profile_crawl_ga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t="4455"/>
          <a:stretch/>
        </p:blipFill>
        <p:spPr>
          <a:xfrm>
            <a:off x="0" y="667544"/>
            <a:ext cx="9144000" cy="4477544"/>
          </a:xfrm>
          <a:prstGeom prst="rect">
            <a:avLst/>
          </a:prstGeom>
        </p:spPr>
      </p:pic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Crawl Gait: Open Chain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506960E7-CED7-4A37-A871-FBDA0FDB7B2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9ECE74A-70A6-4E54-9171-AA30BFAA38F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007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Projected Profile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5B2FE77D-FB2E-44D3-B72B-B3FBCCE50B19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072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14412CB-70EE-4BA9-98C8-EF51CFE2518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3" y="1516063"/>
            <a:ext cx="4837112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179513"/>
            <a:ext cx="3586163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365125" y="2925763"/>
            <a:ext cx="429736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Foot “joint” is not actuated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Knee and Hip as free variables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Remaining joints function of Elbow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Ankle Solution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2A11DE24-BE73-4630-A1CA-F64CC215FCC6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2E58BC9-E811-4DAC-8B5E-CBE104F697A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2613025"/>
            <a:ext cx="6700837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2011363"/>
            <a:ext cx="5111750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403225" y="1225550"/>
            <a:ext cx="29733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0713" indent="-1635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350"/>
              </a:spcBef>
              <a:buSzPct val="100000"/>
              <a:defRPr/>
            </a:pPr>
            <a:r>
              <a:rPr lang="en-US" altLang="en-US" sz="2000" b="1">
                <a:cs typeface="Arial" panose="020B0604020202020204" pitchFamily="34" charset="0"/>
              </a:rPr>
              <a:t>Solving for Ankle Joint</a:t>
            </a:r>
          </a:p>
          <a:p>
            <a:pPr lvl="1">
              <a:spcBef>
                <a:spcPts val="35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400">
                <a:cs typeface="Arial" panose="020B0604020202020204" pitchFamily="34" charset="0"/>
              </a:rPr>
              <a:t>Squared sum</a:t>
            </a: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Ankle Solution</a:t>
            </a: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8035FDB-0330-4104-ABEE-6D27F08C5CD2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2334751-3FE9-4551-8ADC-40B67C69D0B6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403225" y="1225550"/>
            <a:ext cx="29733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350"/>
              </a:spcBef>
              <a:buSzPct val="100000"/>
              <a:defRPr/>
            </a:pPr>
            <a:r>
              <a:rPr lang="en-US" altLang="en-US" sz="2000" b="1">
                <a:cs typeface="Arial" panose="020B0604020202020204" pitchFamily="34" charset="0"/>
              </a:rPr>
              <a:t>Solving for Ankle Joint</a:t>
            </a: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>
              <a:cs typeface="Arial" panose="020B0604020202020204" pitchFamily="34" charset="0"/>
            </a:endParaRPr>
          </a:p>
        </p:txBody>
      </p:sp>
      <p:pic>
        <p:nvPicPr>
          <p:cNvPr id="348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2011363"/>
            <a:ext cx="698658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835275"/>
            <a:ext cx="6773863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Joint Solutions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2554288"/>
            <a:ext cx="4010025" cy="182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852488" y="1220788"/>
            <a:ext cx="3811587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en-US" sz="2000" b="1">
                <a:cs typeface="Arial" panose="020B0604020202020204" pitchFamily="34" charset="0"/>
              </a:rPr>
              <a:t>Yields two solutions for Ankle</a:t>
            </a:r>
          </a:p>
          <a:p>
            <a:pPr lvl="1" eaLnBrk="1" hangingPunct="1">
              <a:spcBef>
                <a:spcPts val="35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400">
                <a:cs typeface="Arial" panose="020B0604020202020204" pitchFamily="34" charset="0"/>
              </a:rPr>
              <a:t>One is kinematically infeasible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b="1">
                <a:cs typeface="Arial" panose="020B0604020202020204" pitchFamily="34" charset="0"/>
              </a:rPr>
              <a:t>Foot joint follows from Ankle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b="1">
                <a:cs typeface="Arial" panose="020B0604020202020204" pitchFamily="34" charset="0"/>
              </a:rPr>
              <a:t>Shoulder joint is given by: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>
          <a:xfrm>
            <a:off x="2743200" y="2420144"/>
            <a:ext cx="3733800" cy="2667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FF0000"/>
                </a:solidFill>
              </a:rPr>
              <a:t>Add elbow equations</a:t>
            </a:r>
          </a:p>
          <a:p>
            <a:pPr>
              <a:defRPr/>
            </a:pPr>
            <a:r>
              <a:rPr lang="en-US" altLang="en-US" dirty="0">
                <a:solidFill>
                  <a:srgbClr val="FF0000"/>
                </a:solidFill>
              </a:rPr>
              <a:t>(with arm spacing)</a:t>
            </a:r>
          </a:p>
        </p:txBody>
      </p:sp>
    </p:spTree>
    <p:extLst>
      <p:ext uri="{BB962C8B-B14F-4D97-AF65-F5344CB8AC3E}">
        <p14:creationId xmlns:p14="http://schemas.microsoft.com/office/powerpoint/2010/main" val="187955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6" b="12379"/>
          <a:stretch>
            <a:fillRect/>
          </a:stretch>
        </p:blipFill>
        <p:spPr bwMode="auto">
          <a:xfrm>
            <a:off x="3175" y="0"/>
            <a:ext cx="456882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4286" b="1237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omppGaited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82"/>
                </p14:media>
              </p:ext>
            </p:extLst>
          </p:nvPr>
        </p:nvPicPr>
        <p:blipFill rotWithShape="1">
          <a:blip r:embed="rId5"/>
          <a:srcRect t="7044"/>
          <a:stretch/>
        </p:blipFill>
        <p:spPr>
          <a:xfrm>
            <a:off x="76200" y="720884"/>
            <a:ext cx="8991600" cy="4701540"/>
          </a:xfrm>
          <a:prstGeom prst="rect">
            <a:avLst/>
          </a:prstGeom>
        </p:spPr>
      </p:pic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Crawl Gait: Projected Profile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624F85CA-9F70-4495-AE04-B5CB741A6E3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5A12B8A-ECBF-4EC4-8221-0FCAA46C4AF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Crawl Gait: Crawl Sequence</a:t>
            </a:r>
          </a:p>
        </p:txBody>
      </p:sp>
      <p:pic>
        <p:nvPicPr>
          <p:cNvPr id="3" name="crawl_under_desk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713899"/>
            <a:ext cx="7696200" cy="442431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Gait Optimization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5" r="11450"/>
          <a:stretch>
            <a:fillRect/>
          </a:stretch>
        </p:blipFill>
        <p:spPr bwMode="auto">
          <a:xfrm>
            <a:off x="0" y="-12700"/>
            <a:ext cx="4554538" cy="515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145" r="114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Knee and hip as free variables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Optimize wrt torques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Pseudo-static formulation</a:t>
            </a: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4AF692AD-198F-4B3A-92F6-FBAE68A6DF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EAA76C9-38A9-4C01-9679-051E5FB74C8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71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33575"/>
            <a:ext cx="5486400" cy="262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Crawl Gait: Projected Profile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624F85CA-9F70-4495-AE04-B5CB741A6E3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5A12B8A-ECBF-4EC4-8221-0FCAA46C4AF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0200" y="2572544"/>
            <a:ext cx="5845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Video of projected profile sticks optimized</a:t>
            </a:r>
          </a:p>
        </p:txBody>
      </p:sp>
    </p:spTree>
    <p:extLst>
      <p:ext uri="{BB962C8B-B14F-4D97-AF65-F5344CB8AC3E}">
        <p14:creationId xmlns:p14="http://schemas.microsoft.com/office/powerpoint/2010/main" val="46901042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Crawl Gait: Projected Profile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624F85CA-9F70-4495-AE04-B5CB741A6E3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5A12B8A-ECBF-4EC4-8221-0FCAA46C4AF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0200" y="2572544"/>
            <a:ext cx="4117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Video of simulated optimized</a:t>
            </a:r>
          </a:p>
        </p:txBody>
      </p:sp>
    </p:spTree>
    <p:extLst>
      <p:ext uri="{BB962C8B-B14F-4D97-AF65-F5344CB8AC3E}">
        <p14:creationId xmlns:p14="http://schemas.microsoft.com/office/powerpoint/2010/main" val="23160940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81138" indent="-5651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V-REP simulation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Table of joint angles to torques</a:t>
            </a:r>
          </a:p>
          <a:p>
            <a:pPr lvl="2" eaLnBrk="1" hangingPunct="1">
              <a:buFont typeface="Times New Roman" panose="02020603050405020304" pitchFamily="18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2.5</a:t>
            </a:r>
            <a:r>
              <a:rPr lang="en-US" altLang="en-US" sz="1400" dirty="0">
                <a:solidFill>
                  <a:srgbClr val="000000"/>
                </a:solidFill>
                <a:latin typeface="Ubuntu" charset="0"/>
                <a:cs typeface="Ubuntu" charset="0"/>
              </a:rPr>
              <a:t>° resolution</a:t>
            </a:r>
          </a:p>
          <a:p>
            <a:pPr lvl="2" eaLnBrk="1" hangingPunct="1">
              <a:buFont typeface="Times New Roman" panose="02020603050405020304" pitchFamily="18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Ubuntu" charset="0"/>
                <a:cs typeface="Ubuntu" charset="0"/>
              </a:rPr>
              <a:t>± 30° about initial pose</a:t>
            </a:r>
          </a:p>
          <a:p>
            <a:pPr lvl="2" eaLnBrk="1" hangingPunct="1">
              <a:buFont typeface="Times New Roman" panose="02020603050405020304" pitchFamily="18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Ubuntu" charset="0"/>
                <a:cs typeface="Ubuntu" charset="0"/>
              </a:rPr>
              <a:t>Linear interpolation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Genetic algorithm for optimization</a:t>
            </a: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24D69541-7BCE-48E7-801D-D317B4B7957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3BEF6E2-469C-4C40-8A5B-80F4E9B6668E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915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6" r="37428"/>
          <a:stretch>
            <a:fillRect/>
          </a:stretch>
        </p:blipFill>
        <p:spPr bwMode="auto">
          <a:xfrm>
            <a:off x="5118100" y="676275"/>
            <a:ext cx="4025900" cy="444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896" r="3742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r>
              <a:rPr lang="en-US" altLang="en-US" sz="2000" b="1" dirty="0">
                <a:cs typeface="Arial" panose="020B0604020202020204" pitchFamily="34" charset="0"/>
              </a:rPr>
              <a:t>Cost Function</a:t>
            </a:r>
          </a:p>
          <a:p>
            <a:pPr lvl="1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1400" dirty="0">
                <a:cs typeface="Arial" panose="020B0604020202020204" pitchFamily="34" charset="0"/>
              </a:rPr>
              <a:t>Shoulder weighted more to </a:t>
            </a:r>
            <a:br>
              <a:rPr lang="en-US" altLang="en-US" sz="1400" dirty="0">
                <a:cs typeface="Arial" panose="020B0604020202020204" pitchFamily="34" charset="0"/>
              </a:rPr>
            </a:br>
            <a:r>
              <a:rPr lang="en-US" altLang="en-US" sz="1400" dirty="0">
                <a:cs typeface="Arial" panose="020B0604020202020204" pitchFamily="34" charset="0"/>
              </a:rPr>
              <a:t>minimize use</a:t>
            </a:r>
          </a:p>
          <a:p>
            <a:pPr lvl="1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defRPr/>
            </a:pPr>
            <a:r>
              <a:rPr lang="en-US" altLang="en-US" sz="1400" dirty="0">
                <a:cs typeface="Arial" panose="020B0604020202020204" pitchFamily="34" charset="0"/>
              </a:rPr>
              <a:t>Terms to prevent backtracking</a:t>
            </a:r>
            <a:br>
              <a:rPr lang="en-US" altLang="en-US" sz="1400" dirty="0">
                <a:cs typeface="Arial" panose="020B0604020202020204" pitchFamily="34" charset="0"/>
              </a:rPr>
            </a:br>
            <a:r>
              <a:rPr lang="en-US" altLang="en-US" sz="1400" dirty="0">
                <a:cs typeface="Arial" panose="020B0604020202020204" pitchFamily="34" charset="0"/>
              </a:rPr>
              <a:t>and use feasible joint range</a:t>
            </a:r>
          </a:p>
          <a:p>
            <a:pPr eaLnBrk="1" hangingPunct="1">
              <a:buSzPct val="100000"/>
              <a:defRPr/>
            </a:pPr>
            <a:r>
              <a:rPr lang="en-US" altLang="en-US" sz="2000" b="1" dirty="0">
                <a:cs typeface="Arial" panose="020B0604020202020204" pitchFamily="34" charset="0"/>
              </a:rPr>
              <a:t>Cubic splines</a:t>
            </a:r>
          </a:p>
          <a:p>
            <a:pPr eaLnBrk="1" hangingPunct="1">
              <a:buSzPct val="100000"/>
              <a:defRPr/>
            </a:pPr>
            <a:r>
              <a:rPr lang="en-US" altLang="en-US" sz="2000" b="1" dirty="0">
                <a:solidFill>
                  <a:srgbClr val="FF0000"/>
                </a:solidFill>
                <a:cs typeface="Arial" panose="020B0604020202020204" pitchFamily="34" charset="0"/>
              </a:rPr>
              <a:t>ADD INDICATOR FNS</a:t>
            </a: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r>
              <a:rPr lang="en-US" altLang="en-US" sz="2000" b="1" dirty="0">
                <a:cs typeface="Arial" panose="020B0604020202020204" pitchFamily="34" charset="0"/>
              </a:rPr>
              <a:t>4.6x reduction in cost</a:t>
            </a:r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Gait Optimization</a:t>
            </a: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120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"/>
          <a:stretch>
            <a:fillRect/>
          </a:stretch>
        </p:blipFill>
        <p:spPr bwMode="auto">
          <a:xfrm>
            <a:off x="4022725" y="965200"/>
            <a:ext cx="51276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587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011238"/>
            <a:ext cx="2771775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Conclusion</a:t>
            </a:r>
          </a:p>
          <a:p>
            <a:pPr eaLnBrk="1" hangingPunct="1">
              <a:buClrTx/>
              <a:buFontTx/>
              <a:buNone/>
            </a:pPr>
            <a:endParaRPr lang="en-US" altLang="en-US" sz="1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6985"/>
            <a:ext cx="4699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02" b="13832"/>
          <a:stretch>
            <a:fillRect/>
          </a:stretch>
        </p:blipFill>
        <p:spPr bwMode="auto">
          <a:xfrm>
            <a:off x="4594225" y="712788"/>
            <a:ext cx="45720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1602" b="138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Nao Humanoid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Projected Profile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Optimizing free params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Generality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Heading control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Back orientation control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23FA2B7-74E3-44C0-A878-722D39E095EF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5302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16F9DFA-ACCF-4F00-BA85-E84987269595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38115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Concept and Motivation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Platform Overview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Navigation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Projected Profile Gait</a:t>
            </a: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D178ACA-D8DC-451C-B872-27F3F30DA28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2" t="8041" r="20210" b="5647"/>
          <a:stretch>
            <a:fillRect/>
          </a:stretch>
        </p:blipFill>
        <p:spPr bwMode="auto">
          <a:xfrm>
            <a:off x="6591300" y="731838"/>
            <a:ext cx="25527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1862" t="8041" r="20210" b="56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B965AC-17CB-456B-9F83-0A9952CEF8CA}" type="slidenum">
              <a:rPr lang="en-US" altLang="en-US" sz="1200"/>
              <a:pPr algn="r" eaLnBrk="1" hangingPunct="1">
                <a:buClrTx/>
                <a:buFontTx/>
                <a:buNone/>
              </a:pPr>
              <a:t>5</a:t>
            </a:fld>
            <a:endParaRPr lang="en-US" altLang="en-US" sz="1200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quare_area_end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6192"/>
                </p14:media>
              </p:ext>
            </p:extLst>
          </p:nvPr>
        </p:nvPicPr>
        <p:blipFill rotWithShape="1">
          <a:blip r:embed="rId5"/>
          <a:srcRect l="60021" r="3094"/>
          <a:stretch>
            <a:fillRect/>
          </a:stretch>
        </p:blipFill>
        <p:spPr>
          <a:xfrm>
            <a:off x="5510384" y="713264"/>
            <a:ext cx="3633616" cy="4431824"/>
          </a:xfrm>
          <a:prstGeom prst="rect">
            <a:avLst/>
          </a:prstGeom>
        </p:spPr>
      </p:pic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D178ACA-D8DC-451C-B872-27F3F30DA28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B965AC-17CB-456B-9F83-0A9952CEF8CA}" type="slidenum">
              <a:rPr lang="en-US" altLang="en-US" sz="1200"/>
              <a:pPr algn="r" eaLnBrk="1" hangingPunct="1">
                <a:buClrTx/>
                <a:buFontTx/>
                <a:buNone/>
              </a:pPr>
              <a:t>6</a:t>
            </a:fld>
            <a:endParaRPr lang="en-US" altLang="en-US" sz="1200" dirty="0"/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38115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Navigation</a:t>
            </a:r>
          </a:p>
        </p:txBody>
      </p:sp>
    </p:spTree>
    <p:extLst>
      <p:ext uri="{BB962C8B-B14F-4D97-AF65-F5344CB8AC3E}">
        <p14:creationId xmlns:p14="http://schemas.microsoft.com/office/powerpoint/2010/main" val="3768134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executing_Projected_Profile_crawl_ga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833" t="4858" r="40000"/>
          <a:stretch/>
        </p:blipFill>
        <p:spPr>
          <a:xfrm>
            <a:off x="5562600" y="716279"/>
            <a:ext cx="3581400" cy="4417855"/>
          </a:xfrm>
          <a:prstGeom prst="rect">
            <a:avLst/>
          </a:prstGeom>
        </p:spPr>
      </p:pic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D178ACA-D8DC-451C-B872-27F3F30DA28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B965AC-17CB-456B-9F83-0A9952CEF8C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38115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Projected Profile</a:t>
            </a:r>
          </a:p>
        </p:txBody>
      </p:sp>
    </p:spTree>
    <p:extLst>
      <p:ext uri="{BB962C8B-B14F-4D97-AF65-F5344CB8AC3E}">
        <p14:creationId xmlns:p14="http://schemas.microsoft.com/office/powerpoint/2010/main" val="332815763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D178ACA-D8DC-451C-B872-27F3F30DA28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12/21/2016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B965AC-17CB-456B-9F83-0A9952CEF8C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409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Platform Overview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45"/>
          <a:stretch>
            <a:fillRect/>
          </a:stretch>
        </p:blipFill>
        <p:spPr bwMode="auto">
          <a:xfrm>
            <a:off x="-20638" y="-17463"/>
            <a:ext cx="4606926" cy="516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3684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6112</TotalTime>
  <Words>526</Words>
  <Application>Microsoft Office PowerPoint</Application>
  <PresentationFormat>Custom</PresentationFormat>
  <Paragraphs>288</Paragraphs>
  <Slides>49</Slides>
  <Notes>47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ＭＳ Ｐゴシック</vt:lpstr>
      <vt:lpstr>Times New Roman</vt:lpstr>
      <vt:lpstr>DejaVu Sans</vt:lpstr>
      <vt:lpstr>Wingdings</vt:lpstr>
      <vt:lpstr>Ubuntu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Jenna Bresnahan</dc:creator>
  <cp:keywords/>
  <dc:description/>
  <cp:lastModifiedBy>Griswald Brooks</cp:lastModifiedBy>
  <cp:revision>69</cp:revision>
  <cp:lastPrinted>1601-01-01T00:00:00Z</cp:lastPrinted>
  <dcterms:created xsi:type="dcterms:W3CDTF">2013-09-03T13:03:01Z</dcterms:created>
  <dcterms:modified xsi:type="dcterms:W3CDTF">2016-12-22T03:41:33Z</dcterms:modified>
</cp:coreProperties>
</file>